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56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7772400" cy="100584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5D99"/>
    <a:srgbClr val="D2472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72"/>
  </p:normalViewPr>
  <p:slideViewPr>
    <p:cSldViewPr snapToGrid="0" snapToObjects="1">
      <p:cViewPr varScale="1">
        <p:scale>
          <a:sx n="88" d="100"/>
          <a:sy n="88" d="100"/>
        </p:scale>
        <p:origin x="66" y="1290"/>
      </p:cViewPr>
      <p:guideLst>
        <p:guide orient="horz" pos="3168"/>
        <p:guide pos="244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C6A4-0846-4F3C-A51F-2EEB51533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3D3EF-B460-4F53-9A77-F8B7B82B7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4D508-E481-43AA-BD90-CBAC8873ECF9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3CCC3-51CF-4622-8EF9-0FC097B7F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3A56D6-7D90-4706-BB44-888E982080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DB9B0-7693-43E9-A7C5-004E1AE44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6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E342-C456-4BF6-BA16-14154ABAAFBB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EC22-F038-4864-8326-76F8D6614F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1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02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76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72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3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298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36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336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5C40-0A00-ECCE-0980-DF278D108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AE6E34-734B-147F-9F5D-2A494468A1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36788" y="1143000"/>
            <a:ext cx="238442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A371DA-52F7-6DBF-CF98-0A555974B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9502-4719-5DBC-98C4-25EAE7A44C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8EC22-F038-4864-8326-76F8D6614F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38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noProof="0"/>
              <a:t>Fare clic per modificare lo stile del sottotitolo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noProof="0"/>
              <a:t>Fare clic per modificare stile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noProof="0" dirty="0"/>
              <a:t>Trascinare l'immagine su un segnaposto o fare clic sull'icona per aggiungerla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noProof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Fare clic per modificare stile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9FB1-8DC7-2548-AC7C-8290DC7C7EBB}" type="datetimeFigureOut">
              <a:rPr lang="en-US" noProof="0" smtClean="0"/>
              <a:t>7/30/2024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20942-0C1D-C342-8146-AAA4F3CAD52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4482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6486" y="7632072"/>
            <a:ext cx="7517527" cy="280596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22 years old) came into the office to apply for Food &amp; Nutrition Services (FNS) on today.  Client/Customer states she lives with her boyfriend’s mother and is rent and utility free. She is currently pregnant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326070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18883"/>
              </p:ext>
            </p:extLst>
          </p:nvPr>
        </p:nvGraphicFramePr>
        <p:xfrm>
          <a:off x="252286" y="3717493"/>
          <a:ext cx="7376355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601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81909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913912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155520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688383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29846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44854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r>
                        <a:rPr lang="en-US" sz="1200" b="0" dirty="0"/>
                        <a:t>Kimberly Peters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4/8/20XX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45185XXXX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/>
                        <a:t>129 Peters Ln</a:t>
                      </a:r>
                    </a:p>
                    <a:p>
                      <a:r>
                        <a:rPr lang="en-US" sz="1100" b="0" dirty="0"/>
                        <a:t>919-852-6532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Single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 err="1"/>
                        <a:t>Wht</a:t>
                      </a:r>
                      <a:r>
                        <a:rPr lang="en-US" sz="1100" b="0" dirty="0"/>
                        <a:t>/Non-Hispanic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Self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E08AE97-2E99-5C47-4ECB-5B18564EF413}"/>
              </a:ext>
            </a:extLst>
          </p:cNvPr>
          <p:cNvSpPr/>
          <p:nvPr/>
        </p:nvSpPr>
        <p:spPr>
          <a:xfrm>
            <a:off x="2241566" y="1072831"/>
            <a:ext cx="2930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B3DE36-8987-7889-7725-0ACEC3FC55D5}"/>
              </a:ext>
            </a:extLst>
          </p:cNvPr>
          <p:cNvSpPr txBox="1"/>
          <p:nvPr/>
        </p:nvSpPr>
        <p:spPr>
          <a:xfrm>
            <a:off x="1490662" y="2809717"/>
            <a:ext cx="6325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Scenarios give information necessary to the client’s household. This information is usually gathered from the application or through client contact.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4825A3-6349-CB23-BDE2-675F5649B857}"/>
              </a:ext>
            </a:extLst>
          </p:cNvPr>
          <p:cNvSpPr txBox="1"/>
          <p:nvPr/>
        </p:nvSpPr>
        <p:spPr>
          <a:xfrm>
            <a:off x="1199222" y="5122179"/>
            <a:ext cx="5727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provides space to jot down information from the scenario to input into the system.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E57724-1C7E-9192-2989-BDC620F47804}"/>
              </a:ext>
            </a:extLst>
          </p:cNvPr>
          <p:cNvSpPr txBox="1"/>
          <p:nvPr/>
        </p:nvSpPr>
        <p:spPr>
          <a:xfrm>
            <a:off x="903754" y="6183457"/>
            <a:ext cx="7234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FF00"/>
                </a:solidFill>
              </a:rPr>
              <a:t>This section gives the information for the expected eligibility of the application.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key job aids section provides the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job aids that can be used to help navigate </a:t>
            </a:r>
          </a:p>
          <a:p>
            <a:pPr algn="ctr"/>
            <a:r>
              <a:rPr lang="en-US" b="1" i="1" dirty="0">
                <a:solidFill>
                  <a:srgbClr val="FFFF00"/>
                </a:solidFill>
              </a:rPr>
              <a:t>the functionality of the system.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30662F-9CA2-2EB2-8A64-32E444A5B87E}"/>
              </a:ext>
            </a:extLst>
          </p:cNvPr>
          <p:cNvCxnSpPr>
            <a:cxnSpLocks/>
          </p:cNvCxnSpPr>
          <p:nvPr/>
        </p:nvCxnSpPr>
        <p:spPr>
          <a:xfrm flipH="1" flipV="1">
            <a:off x="3221297" y="2633699"/>
            <a:ext cx="308162" cy="273371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headEnd type="none" w="med" len="med"/>
            <a:tailEnd type="arrow" w="med" len="med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113AEF-2A2C-FF75-BD73-70783CAC4DC7}"/>
              </a:ext>
            </a:extLst>
          </p:cNvPr>
          <p:cNvCxnSpPr>
            <a:cxnSpLocks/>
          </p:cNvCxnSpPr>
          <p:nvPr/>
        </p:nvCxnSpPr>
        <p:spPr>
          <a:xfrm>
            <a:off x="774026" y="4792878"/>
            <a:ext cx="633126" cy="374330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9512BF-E9D8-DBBC-962E-FF48E5587C00}"/>
              </a:ext>
            </a:extLst>
          </p:cNvPr>
          <p:cNvCxnSpPr>
            <a:cxnSpLocks/>
          </p:cNvCxnSpPr>
          <p:nvPr/>
        </p:nvCxnSpPr>
        <p:spPr>
          <a:xfrm flipH="1">
            <a:off x="1935591" y="6618104"/>
            <a:ext cx="938238" cy="894333"/>
          </a:xfrm>
          <a:prstGeom prst="straightConnector1">
            <a:avLst/>
          </a:prstGeom>
          <a:noFill/>
          <a:ln w="28575" cap="rnd" cmpd="sng" algn="ctr">
            <a:solidFill>
              <a:srgbClr val="FA731A"/>
            </a:solidFill>
            <a:prstDash val="solid"/>
            <a:tailEnd type="triangle"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61326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#9: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38 years old) came into the office to apply for Food &amp; Nutrition Services (FNS) benefits. She is a single mother of 2 children. Client/customer -2 (Age: 6 years old) and  client/customer -3 (Age: 4 years old). 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works at Target 30 hours per week and makes $8.00 per hour. She is paid bi-weekly on Fridays. She is responsible for paying $500 per month in rent including utilities. She receives $200 per month in child support for her children who have the same father.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817404"/>
              </p:ext>
            </p:extLst>
          </p:nvPr>
        </p:nvGraphicFramePr>
        <p:xfrm>
          <a:off x="195432" y="4077931"/>
          <a:ext cx="7419635" cy="320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339593">
                <a:tc gridSpan="8">
                  <a:txBody>
                    <a:bodyPr/>
                    <a:lstStyle/>
                    <a:p>
                      <a:r>
                        <a:rPr lang="en-US" b="1" dirty="0"/>
                        <a:t>Absent Parent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701617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138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5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428031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#10: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78972" y="1724710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68 years old) in today to apply for benefits. He receives Social Security in the amount of $600.00 per month. He has 2 grandchildren that live with him. Client/Customer – 2 (Age: 11 years old) &amp; client/customer – 3 (Age: 13 years old). Each child receives $100.00 in social security monthly. He pays $100.00 per month in rent. He also has a checking account with First Citizen’s Bank with a balance of $350.00.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46134" y="3670618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5460"/>
              </p:ext>
            </p:extLst>
          </p:nvPr>
        </p:nvGraphicFramePr>
        <p:xfrm>
          <a:off x="195432" y="4077931"/>
          <a:ext cx="7419635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135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6582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077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4134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27454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2832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92078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1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11114" y="7632072"/>
            <a:ext cx="7550172" cy="29803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#1: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27 years old) came into the office to apply for Food &amp; Nutrition Services (FNS) on today.  Client/Customer stated he lives with a friend rent and utility free. He has no income and no resources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459654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31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7" y="7632072"/>
            <a:ext cx="7398048" cy="29041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#2: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309711" y="8812170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23 years old) comes in the local agency today to apply for FNS benefits</a:t>
            </a:r>
            <a:r>
              <a:rPr lang="en-US" sz="14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has no income and no expenses.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835109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42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8" y="7632072"/>
            <a:ext cx="7452013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#3: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33 years old) came into the agency. She lives locally and is not working. She lives with a friend. She pays no rent and has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87037" y="2795115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00297"/>
              </p:ext>
            </p:extLst>
          </p:nvPr>
        </p:nvGraphicFramePr>
        <p:xfrm>
          <a:off x="252285" y="3249072"/>
          <a:ext cx="7265337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40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#4: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34 years old) came into the office to apply for Food &amp; Nutrition Services (FNS) on today.  She is married to Client/Customer -2 (Age: 35 years old). They have a son, Client/Customer -3 (Age: 5 years old). They have no income. They are responsible for paying $500 per month in rent and it includes utilities.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63065"/>
              </p:ext>
            </p:extLst>
          </p:nvPr>
        </p:nvGraphicFramePr>
        <p:xfrm>
          <a:off x="217374" y="4438396"/>
          <a:ext cx="7265337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0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126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68328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989755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26580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08167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46968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69367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58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#5: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36 years old) came into the office to apply for Food &amp; Nutrition Services (FNS) on today.  He is a single father that has recently lost his job. His last income was received two months ago. Mr. Client/Customer’s son is Client/Customer-2 (Age: 9 years old). He is responsible for paying rent in the amount of $550 per month. The rent includes utilities. Mr. Client/Customer does not receive child support for his son.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13162" y="3999029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33348"/>
              </p:ext>
            </p:extLst>
          </p:nvPr>
        </p:nvGraphicFramePr>
        <p:xfrm>
          <a:off x="217374" y="4438396"/>
          <a:ext cx="7346018" cy="269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323656">
                <a:tc gridSpan="8">
                  <a:txBody>
                    <a:bodyPr/>
                    <a:lstStyle/>
                    <a:p>
                      <a:r>
                        <a:rPr lang="en-US" sz="1600" b="1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Absent Parent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645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94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#6: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(Age: 26 years old) goes into the local DSS agency to apply for FNS benefits. He is single with no children. He works at XYZ Construction and is paid $10 per hour and works 20 hours per week. He is paid weekly on Fridays. He is not responsible for any bills currently.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13966"/>
              </p:ext>
            </p:extLst>
          </p:nvPr>
        </p:nvGraphicFramePr>
        <p:xfrm>
          <a:off x="209654" y="4289084"/>
          <a:ext cx="7441722" cy="134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" y="856850"/>
            <a:ext cx="7791450" cy="9850348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87039" y="7632072"/>
            <a:ext cx="7441722" cy="294224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/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#7: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286622" y="7950105"/>
            <a:ext cx="6840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111114" y="8841654"/>
            <a:ext cx="3607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62469" y="7689497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298057" y="8487711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888019A4-4E3A-C2D1-CD2F-85662E7B96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76003A22-04B9-3BC4-0B35-732CBFB45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BD81FA91-FEAF-E6DB-2EB1-025C45D35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187EDC52-AECC-C499-5703-C1D4798532B6}"/>
              </a:ext>
            </a:extLst>
          </p:cNvPr>
          <p:cNvSpPr/>
          <p:nvPr/>
        </p:nvSpPr>
        <p:spPr>
          <a:xfrm>
            <a:off x="187038" y="1857615"/>
            <a:ext cx="73763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28 years old) comes into the agency on the 19</a:t>
            </a:r>
            <a:r>
              <a:rPr lang="en-US" sz="1600" baseline="300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th</a:t>
            </a:r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 to apply for FNS. She lives in town. She works for Food Lion, where she is paid $150.00 bi-weekly. She has one child client/customer -2 (Age: 3 years old). They are living with a friend currently and pay no rent. They have no resources.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CC9BC4-0A09-52D4-4E9B-BC2A61BEB462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891F19-B354-828A-7D0A-C59FF893137D}"/>
              </a:ext>
            </a:extLst>
          </p:cNvPr>
          <p:cNvSpPr txBox="1"/>
          <p:nvPr/>
        </p:nvSpPr>
        <p:spPr>
          <a:xfrm>
            <a:off x="111114" y="3846303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F6940A3E-FDA0-14CF-A258-2AADA6E3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13169"/>
              </p:ext>
            </p:extLst>
          </p:nvPr>
        </p:nvGraphicFramePr>
        <p:xfrm>
          <a:off x="209654" y="4289084"/>
          <a:ext cx="7441722" cy="185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38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39796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88069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1518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4781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31501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66161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655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270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20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6AABD-53C5-A9BF-011F-A98B93D5D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D69AC99F-B5A3-7995-DBF0-4C57D35D63CF}"/>
              </a:ext>
            </a:extLst>
          </p:cNvPr>
          <p:cNvSpPr/>
          <p:nvPr/>
        </p:nvSpPr>
        <p:spPr>
          <a:xfrm>
            <a:off x="1" y="838191"/>
            <a:ext cx="7791450" cy="9974187"/>
          </a:xfrm>
          <a:prstGeom prst="rect">
            <a:avLst/>
          </a:prstGeom>
          <a:solidFill>
            <a:srgbClr val="315D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33F7091E-A302-0CE1-81A7-CB76B9D7C032}"/>
              </a:ext>
            </a:extLst>
          </p:cNvPr>
          <p:cNvSpPr/>
          <p:nvPr/>
        </p:nvSpPr>
        <p:spPr>
          <a:xfrm>
            <a:off x="187036" y="7369946"/>
            <a:ext cx="7398325" cy="316971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355CAF2-5272-7DC8-9B44-66F1FD8FC9A1}"/>
              </a:ext>
            </a:extLst>
          </p:cNvPr>
          <p:cNvSpPr/>
          <p:nvPr/>
        </p:nvSpPr>
        <p:spPr>
          <a:xfrm>
            <a:off x="187037" y="815231"/>
            <a:ext cx="11744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Activity #8: Food &amp; Nutrition Services Application</a:t>
            </a:r>
            <a:endParaRPr lang="en-US" sz="10000" dirty="0">
              <a:solidFill>
                <a:schemeClr val="bg1"/>
              </a:solidFill>
              <a:latin typeface="Segoe Pro Display Light" charset="0"/>
              <a:ea typeface="Segoe Pro Display Light" charset="0"/>
              <a:cs typeface="Segoe Pro Display Light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0FDDECE-6954-5386-3E6A-925B7B837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150" y="5010150"/>
            <a:ext cx="38100" cy="38100"/>
          </a:xfrm>
          <a:prstGeom prst="rect">
            <a:avLst/>
          </a:prstGeom>
        </p:spPr>
      </p:pic>
      <p:sp>
        <p:nvSpPr>
          <p:cNvPr id="29" name="Rettangolo 28">
            <a:extLst>
              <a:ext uri="{FF2B5EF4-FFF2-40B4-BE49-F238E27FC236}">
                <a16:creationId xmlns:a16="http://schemas.microsoft.com/office/drawing/2014/main" id="{1B7DAA87-C3FB-5E65-9308-CE84021052AB}"/>
              </a:ext>
            </a:extLst>
          </p:cNvPr>
          <p:cNvSpPr/>
          <p:nvPr/>
        </p:nvSpPr>
        <p:spPr>
          <a:xfrm>
            <a:off x="298057" y="7707178"/>
            <a:ext cx="6840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Case Eligible.</a:t>
            </a:r>
          </a:p>
          <a:p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endParaRPr lang="en-US" sz="12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A44E4655-062D-C7DE-2B03-C302729C5A5E}"/>
              </a:ext>
            </a:extLst>
          </p:cNvPr>
          <p:cNvSpPr/>
          <p:nvPr/>
        </p:nvSpPr>
        <p:spPr>
          <a:xfrm>
            <a:off x="187038" y="8622035"/>
            <a:ext cx="44021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Persons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Registering Persons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Application to Case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Searching for Application Procedure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Match Client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Expedited FNS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ABAWD Work Requirements Exemption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Adding Work Registration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Work Non-Participation Evidence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15D99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5044212F-D50F-E7FF-BB5A-67B7D34952C1}"/>
              </a:ext>
            </a:extLst>
          </p:cNvPr>
          <p:cNvSpPr/>
          <p:nvPr/>
        </p:nvSpPr>
        <p:spPr>
          <a:xfrm>
            <a:off x="280426" y="7369945"/>
            <a:ext cx="720228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Expected Eligibility</a:t>
            </a: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84F4A45C-CA1B-E7BC-93EC-F8581D672273}"/>
              </a:ext>
            </a:extLst>
          </p:cNvPr>
          <p:cNvSpPr/>
          <p:nvPr/>
        </p:nvSpPr>
        <p:spPr>
          <a:xfrm>
            <a:off x="309910" y="8353509"/>
            <a:ext cx="601551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rgbClr val="315D99"/>
                </a:solidFill>
                <a:latin typeface="Segoe Pro Display" charset="0"/>
                <a:ea typeface="Segoe Pro Display" charset="0"/>
                <a:cs typeface="Segoe Pro Display" charset="0"/>
              </a:rPr>
              <a:t>Key Job Aids</a:t>
            </a:r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6BA4D042-FAE8-E3E2-46E7-07B2B51AE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22" y="102915"/>
            <a:ext cx="1656674" cy="663780"/>
          </a:xfrm>
          <a:prstGeom prst="rect">
            <a:avLst/>
          </a:prstGeom>
        </p:spPr>
      </p:pic>
      <p:pic>
        <p:nvPicPr>
          <p:cNvPr id="15" name="Picture 2" descr="NC Community Colleges">
            <a:extLst>
              <a:ext uri="{FF2B5EF4-FFF2-40B4-BE49-F238E27FC236}">
                <a16:creationId xmlns:a16="http://schemas.microsoft.com/office/drawing/2014/main" id="{11D4E2E4-A8F3-4858-6E0A-8179F14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977" y="125876"/>
            <a:ext cx="2495550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See the source image">
            <a:extLst>
              <a:ext uri="{FF2B5EF4-FFF2-40B4-BE49-F238E27FC236}">
                <a16:creationId xmlns:a16="http://schemas.microsoft.com/office/drawing/2014/main" id="{21AA0535-F73F-3DAE-4CED-123E8B19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69" y="150154"/>
            <a:ext cx="1873506" cy="61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tangolo 31">
            <a:extLst>
              <a:ext uri="{FF2B5EF4-FFF2-40B4-BE49-F238E27FC236}">
                <a16:creationId xmlns:a16="http://schemas.microsoft.com/office/drawing/2014/main" id="{0251A7F9-0CDF-DEEA-426C-D0D5470E17B5}"/>
              </a:ext>
            </a:extLst>
          </p:cNvPr>
          <p:cNvSpPr/>
          <p:nvPr/>
        </p:nvSpPr>
        <p:spPr>
          <a:xfrm>
            <a:off x="187038" y="1857615"/>
            <a:ext cx="737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Client/Customer -1 (Age: 31 years old) came into the office to apply for Food &amp; Nutrition Services (FNS) on today.  Her and her family live in this county. She lives with her spouse client/customer -2 (Age: 32 years old) and their son, client/customer -3 (Age: 7 years old). </a:t>
            </a:r>
          </a:p>
          <a:p>
            <a:endParaRPr lang="en-US" sz="16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She does not work. Her spouse works for Home Depot and is paid bi-weekly in the amount of $650.00. They have rent in the amount of $300.00 per month and they are responsible for the electric bill to heat./cool the home. They have a checking account with Truist with a balance of $500.00. </a:t>
            </a:r>
            <a:endParaRPr lang="en-US" sz="1400" dirty="0">
              <a:solidFill>
                <a:schemeClr val="bg1"/>
              </a:solidFill>
              <a:latin typeface="Segoe Pro Display" charset="0"/>
              <a:ea typeface="Segoe Pro Display" charset="0"/>
              <a:cs typeface="Segoe Pro Display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BE2337-13FE-8FB1-E351-C26D08A4D435}"/>
              </a:ext>
            </a:extLst>
          </p:cNvPr>
          <p:cNvSpPr txBox="1"/>
          <p:nvPr/>
        </p:nvSpPr>
        <p:spPr>
          <a:xfrm>
            <a:off x="187038" y="1392298"/>
            <a:ext cx="82986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  <a:latin typeface="Segoe Pro Display" charset="0"/>
                <a:ea typeface="Segoe Pro Display" charset="0"/>
                <a:cs typeface="Segoe Pro Display" charset="0"/>
              </a:rPr>
              <a:t>Scenario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B2AD5-AB1E-0BC7-94B6-783D8A0F9B2C}"/>
              </a:ext>
            </a:extLst>
          </p:cNvPr>
          <p:cNvSpPr txBox="1"/>
          <p:nvPr/>
        </p:nvSpPr>
        <p:spPr>
          <a:xfrm>
            <a:off x="165727" y="4361022"/>
            <a:ext cx="70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bg1"/>
                </a:solidFill>
              </a:rPr>
              <a:t>Mapping It Out</a:t>
            </a:r>
          </a:p>
        </p:txBody>
      </p:sp>
      <p:graphicFrame>
        <p:nvGraphicFramePr>
          <p:cNvPr id="12" name="Table 17">
            <a:extLst>
              <a:ext uri="{FF2B5EF4-FFF2-40B4-BE49-F238E27FC236}">
                <a16:creationId xmlns:a16="http://schemas.microsoft.com/office/drawing/2014/main" id="{EC7F0434-B98B-B756-DF2F-82D51570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7741"/>
              </p:ext>
            </p:extLst>
          </p:nvPr>
        </p:nvGraphicFramePr>
        <p:xfrm>
          <a:off x="217374" y="4802338"/>
          <a:ext cx="7346018" cy="23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622">
                  <a:extLst>
                    <a:ext uri="{9D8B030D-6E8A-4147-A177-3AD203B41FA5}">
                      <a16:colId xmlns:a16="http://schemas.microsoft.com/office/drawing/2014/main" val="2230038612"/>
                    </a:ext>
                  </a:extLst>
                </a:gridCol>
                <a:gridCol w="729274">
                  <a:extLst>
                    <a:ext uri="{9D8B030D-6E8A-4147-A177-3AD203B41FA5}">
                      <a16:colId xmlns:a16="http://schemas.microsoft.com/office/drawing/2014/main" val="2827488872"/>
                    </a:ext>
                  </a:extLst>
                </a:gridCol>
                <a:gridCol w="776860">
                  <a:extLst>
                    <a:ext uri="{9D8B030D-6E8A-4147-A177-3AD203B41FA5}">
                      <a16:colId xmlns:a16="http://schemas.microsoft.com/office/drawing/2014/main" val="2973469964"/>
                    </a:ext>
                  </a:extLst>
                </a:gridCol>
                <a:gridCol w="1000746">
                  <a:extLst>
                    <a:ext uri="{9D8B030D-6E8A-4147-A177-3AD203B41FA5}">
                      <a16:colId xmlns:a16="http://schemas.microsoft.com/office/drawing/2014/main" val="1062076265"/>
                    </a:ext>
                  </a:extLst>
                </a:gridCol>
                <a:gridCol w="835759">
                  <a:extLst>
                    <a:ext uri="{9D8B030D-6E8A-4147-A177-3AD203B41FA5}">
                      <a16:colId xmlns:a16="http://schemas.microsoft.com/office/drawing/2014/main" val="352980884"/>
                    </a:ext>
                  </a:extLst>
                </a:gridCol>
                <a:gridCol w="918252">
                  <a:extLst>
                    <a:ext uri="{9D8B030D-6E8A-4147-A177-3AD203B41FA5}">
                      <a16:colId xmlns:a16="http://schemas.microsoft.com/office/drawing/2014/main" val="2469074477"/>
                    </a:ext>
                  </a:extLst>
                </a:gridCol>
                <a:gridCol w="755263">
                  <a:extLst>
                    <a:ext uri="{9D8B030D-6E8A-4147-A177-3AD203B41FA5}">
                      <a16:colId xmlns:a16="http://schemas.microsoft.com/office/drawing/2014/main" val="3581095674"/>
                    </a:ext>
                  </a:extLst>
                </a:gridCol>
                <a:gridCol w="1081242">
                  <a:extLst>
                    <a:ext uri="{9D8B030D-6E8A-4147-A177-3AD203B41FA5}">
                      <a16:colId xmlns:a16="http://schemas.microsoft.com/office/drawing/2014/main" val="3843579097"/>
                    </a:ext>
                  </a:extLst>
                </a:gridCol>
              </a:tblGrid>
              <a:tr h="384915">
                <a:tc gridSpan="8"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About the Claimant: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20144"/>
                  </a:ext>
                </a:extLst>
              </a:tr>
              <a:tr h="3849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Household Member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of Birth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Address &amp;</a:t>
                      </a:r>
                    </a:p>
                    <a:p>
                      <a:pPr algn="ctr"/>
                      <a:r>
                        <a:rPr lang="en-US" sz="12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Marital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US Citizen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Race</a:t>
                      </a:r>
                    </a:p>
                    <a:p>
                      <a:pPr algn="ctr"/>
                      <a:r>
                        <a:rPr lang="en-US" sz="1200" dirty="0"/>
                        <a:t>Ethnicity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Relationship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449015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451390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45912"/>
                  </a:ext>
                </a:extLst>
              </a:tr>
              <a:tr h="5058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26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09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16401636_The Organized Inbox_SL_V1.potx" id="{ED409500-FCE6-47D6-A8A2-C058FD289AC3}" vid="{0102FD98-53A8-4A7B-89E3-51BDEC89E0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D28642AD9F1F4DA1A3553C8142069D" ma:contentTypeVersion="16" ma:contentTypeDescription="Create a new document." ma:contentTypeScope="" ma:versionID="05ef6113561c5a18b2a966d84210881b">
  <xsd:schema xmlns:xsd="http://www.w3.org/2001/XMLSchema" xmlns:xs="http://www.w3.org/2001/XMLSchema" xmlns:p="http://schemas.microsoft.com/office/2006/metadata/properties" xmlns:ns2="ebb0b8bf-788a-4743-a7c7-91d546c0487d" xmlns:ns3="61987f4e-27c8-424c-9cec-12ca685a78aa" targetNamespace="http://schemas.microsoft.com/office/2006/metadata/properties" ma:root="true" ma:fieldsID="718f882bf557caecc266ec6a9dbaf7d5" ns2:_="" ns3:_="">
    <xsd:import namespace="ebb0b8bf-788a-4743-a7c7-91d546c0487d"/>
    <xsd:import namespace="61987f4e-27c8-424c-9cec-12ca685a7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b0b8bf-788a-4743-a7c7-91d546c04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da2157d8-ccc1-4fc8-a2a4-3f8f65534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987f4e-27c8-424c-9cec-12ca685a78a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6520dfc-483a-4dab-91b6-c54ab0056383}" ma:internalName="TaxCatchAll" ma:showField="CatchAllData" ma:web="61987f4e-27c8-424c-9cec-12ca685a7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b0b8bf-788a-4743-a7c7-91d546c0487d">
      <Terms xmlns="http://schemas.microsoft.com/office/infopath/2007/PartnerControls"/>
    </lcf76f155ced4ddcb4097134ff3c332f>
    <TaxCatchAll xmlns="61987f4e-27c8-424c-9cec-12ca685a78aa" xsi:nil="true"/>
  </documentManagement>
</p:properties>
</file>

<file path=customXml/itemProps1.xml><?xml version="1.0" encoding="utf-8"?>
<ds:datastoreItem xmlns:ds="http://schemas.openxmlformats.org/officeDocument/2006/customXml" ds:itemID="{F5CB5002-AC8B-4467-A69C-4357D2F8BC95}"/>
</file>

<file path=customXml/itemProps2.xml><?xml version="1.0" encoding="utf-8"?>
<ds:datastoreItem xmlns:ds="http://schemas.openxmlformats.org/officeDocument/2006/customXml" ds:itemID="{43FBA05E-9FAD-4F08-B867-C915F27108C6}"/>
</file>

<file path=customXml/itemProps3.xml><?xml version="1.0" encoding="utf-8"?>
<ds:datastoreItem xmlns:ds="http://schemas.openxmlformats.org/officeDocument/2006/customXml" ds:itemID="{72B557FC-0A46-486A-9CDF-FE91110AFBCB}"/>
</file>

<file path=docProps/app.xml><?xml version="1.0" encoding="utf-8"?>
<Properties xmlns="http://schemas.openxmlformats.org/officeDocument/2006/extended-properties" xmlns:vt="http://schemas.openxmlformats.org/officeDocument/2006/docPropsVTypes">
  <Template>The Organized Inbox</Template>
  <TotalTime>4944</TotalTime>
  <Words>1802</Words>
  <Application>Microsoft Office PowerPoint</Application>
  <PresentationFormat>Custom</PresentationFormat>
  <Paragraphs>361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Segoe Pro Display</vt:lpstr>
      <vt:lpstr>Segoe Pro Display Light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Cooper, Arlisha</dc:creator>
  <cp:lastModifiedBy>Arlisha Cooper</cp:lastModifiedBy>
  <cp:revision>18</cp:revision>
  <dcterms:created xsi:type="dcterms:W3CDTF">2022-07-18T15:07:59Z</dcterms:created>
  <dcterms:modified xsi:type="dcterms:W3CDTF">2024-07-30T22:57:00Z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0x010100BBD28642AD9F1F4DA1A3553C8142069D</vt:lpwstr>
  </property>
</Properties>
</file>